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84" r:id="rId3"/>
    <p:sldId id="285" r:id="rId4"/>
    <p:sldId id="286" r:id="rId5"/>
    <p:sldId id="287" r:id="rId6"/>
    <p:sldId id="258" r:id="rId7"/>
    <p:sldId id="259" r:id="rId8"/>
    <p:sldId id="289" r:id="rId9"/>
    <p:sldId id="290" r:id="rId10"/>
    <p:sldId id="291" r:id="rId11"/>
    <p:sldId id="261" r:id="rId12"/>
    <p:sldId id="292" r:id="rId13"/>
    <p:sldId id="293" r:id="rId14"/>
    <p:sldId id="294" r:id="rId15"/>
    <p:sldId id="269" r:id="rId16"/>
    <p:sldId id="288" r:id="rId17"/>
    <p:sldId id="295" r:id="rId18"/>
    <p:sldId id="296" r:id="rId19"/>
    <p:sldId id="297" r:id="rId20"/>
    <p:sldId id="298" r:id="rId21"/>
    <p:sldId id="281" r:id="rId22"/>
    <p:sldId id="282" r:id="rId23"/>
    <p:sldId id="283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erriweather Sans" panose="020B0604020202020204" charset="0"/>
      <p:italic r:id="rId30"/>
      <p:boldItalic r:id="rId31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93D5E2-675D-4AB0-9B90-0D9AADBE38E4}">
  <a:tblStyle styleId="{BD93D5E2-675D-4AB0-9B90-0D9AADBE38E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CD78DC0-159F-49D1-8D03-A371DBE7E5BB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58" autoAdjust="0"/>
  </p:normalViewPr>
  <p:slideViewPr>
    <p:cSldViewPr snapToGrid="0">
      <p:cViewPr varScale="1">
        <p:scale>
          <a:sx n="89" d="100"/>
          <a:sy n="89" d="100"/>
        </p:scale>
        <p:origin x="1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CA583-E7BD-4834-A6BC-8047046B5A9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95F6F3B-4082-4661-94BB-1B7E80E32361}">
      <dgm:prSet phldrT="[Text]"/>
      <dgm:spPr/>
      <dgm:t>
        <a:bodyPr/>
        <a:lstStyle/>
        <a:p>
          <a:r>
            <a:rPr lang="en-GB" dirty="0" smtClean="0"/>
            <a:t>New Data</a:t>
          </a:r>
          <a:endParaRPr lang="en-GB" dirty="0"/>
        </a:p>
      </dgm:t>
    </dgm:pt>
    <dgm:pt modelId="{A012C31C-2E06-4B66-A962-9A9B9B659794}" type="parTrans" cxnId="{93CD711A-6BCA-45F9-8778-04FFF680B5A9}">
      <dgm:prSet/>
      <dgm:spPr/>
      <dgm:t>
        <a:bodyPr/>
        <a:lstStyle/>
        <a:p>
          <a:endParaRPr lang="en-GB"/>
        </a:p>
      </dgm:t>
    </dgm:pt>
    <dgm:pt modelId="{F6EB8A53-3F62-41D0-A014-1354D9554EF2}" type="sibTrans" cxnId="{93CD711A-6BCA-45F9-8778-04FFF680B5A9}">
      <dgm:prSet/>
      <dgm:spPr/>
      <dgm:t>
        <a:bodyPr/>
        <a:lstStyle/>
        <a:p>
          <a:endParaRPr lang="en-GB"/>
        </a:p>
      </dgm:t>
    </dgm:pt>
    <dgm:pt modelId="{56A4048E-E9F3-40B8-9789-5CA2E64CC322}">
      <dgm:prSet phldrT="[Text]"/>
      <dgm:spPr/>
      <dgm:t>
        <a:bodyPr/>
        <a:lstStyle/>
        <a:p>
          <a:r>
            <a:rPr lang="en-GB" dirty="0" smtClean="0"/>
            <a:t>E = local error</a:t>
          </a:r>
          <a:endParaRPr lang="en-GB" dirty="0"/>
        </a:p>
      </dgm:t>
    </dgm:pt>
    <dgm:pt modelId="{E1A7B1BA-7182-4BA9-97E8-FA537BAC26DC}" type="parTrans" cxnId="{F7DBAAEF-42AF-4482-9A53-D57E65761F98}">
      <dgm:prSet/>
      <dgm:spPr/>
      <dgm:t>
        <a:bodyPr/>
        <a:lstStyle/>
        <a:p>
          <a:endParaRPr lang="en-GB"/>
        </a:p>
      </dgm:t>
    </dgm:pt>
    <dgm:pt modelId="{6E950189-3479-4639-820D-BA83D05B1111}" type="sibTrans" cxnId="{F7DBAAEF-42AF-4482-9A53-D57E65761F98}">
      <dgm:prSet/>
      <dgm:spPr/>
      <dgm:t>
        <a:bodyPr/>
        <a:lstStyle/>
        <a:p>
          <a:endParaRPr lang="en-GB"/>
        </a:p>
      </dgm:t>
    </dgm:pt>
    <dgm:pt modelId="{CD4FAD1E-9CD8-434F-A636-CA188905A8F3}">
      <dgm:prSet phldrT="[Text]"/>
      <dgm:spPr/>
      <dgm:t>
        <a:bodyPr/>
        <a:lstStyle/>
        <a:p>
          <a:r>
            <a:rPr lang="en-GB" dirty="0" smtClean="0"/>
            <a:t>E’ = Calculate concentrator error</a:t>
          </a:r>
          <a:endParaRPr lang="en-GB" dirty="0"/>
        </a:p>
      </dgm:t>
    </dgm:pt>
    <dgm:pt modelId="{5101B869-DBCF-42E8-B437-E155F522548F}" type="parTrans" cxnId="{2675FCF2-6649-4BD7-A456-E430018E6DBD}">
      <dgm:prSet/>
      <dgm:spPr/>
      <dgm:t>
        <a:bodyPr/>
        <a:lstStyle/>
        <a:p>
          <a:endParaRPr lang="en-GB"/>
        </a:p>
      </dgm:t>
    </dgm:pt>
    <dgm:pt modelId="{6A267BD7-CEC6-4F03-849C-6AC44D21688C}" type="sibTrans" cxnId="{2675FCF2-6649-4BD7-A456-E430018E6DBD}">
      <dgm:prSet/>
      <dgm:spPr/>
      <dgm:t>
        <a:bodyPr/>
        <a:lstStyle/>
        <a:p>
          <a:endParaRPr lang="en-GB"/>
        </a:p>
      </dgm:t>
    </dgm:pt>
    <dgm:pt modelId="{3E2B6BC6-2A7A-4CFD-8AAC-58DDC9F6F0E2}">
      <dgm:prSet phldrT="[Text]"/>
      <dgm:spPr/>
      <dgm:t>
        <a:bodyPr/>
        <a:lstStyle/>
        <a:p>
          <a:r>
            <a:rPr lang="en-GB" dirty="0" smtClean="0"/>
            <a:t>E-E’ &gt; THETA ?</a:t>
          </a:r>
          <a:endParaRPr lang="en-GB" dirty="0"/>
        </a:p>
      </dgm:t>
    </dgm:pt>
    <dgm:pt modelId="{D8E9F289-8B2E-4A69-9E62-2E74FC67BA1D}" type="parTrans" cxnId="{E6425B00-F091-4ABC-8F53-E5C7B223C1CE}">
      <dgm:prSet/>
      <dgm:spPr/>
      <dgm:t>
        <a:bodyPr/>
        <a:lstStyle/>
        <a:p>
          <a:endParaRPr lang="en-GB"/>
        </a:p>
      </dgm:t>
    </dgm:pt>
    <dgm:pt modelId="{8D2C8301-07A2-48E4-A23E-0F5778BBA35D}" type="sibTrans" cxnId="{E6425B00-F091-4ABC-8F53-E5C7B223C1CE}">
      <dgm:prSet/>
      <dgm:spPr/>
      <dgm:t>
        <a:bodyPr/>
        <a:lstStyle/>
        <a:p>
          <a:r>
            <a:rPr lang="en-GB" b="1" dirty="0" smtClean="0"/>
            <a:t>Yes</a:t>
          </a:r>
          <a:endParaRPr lang="en-GB" b="1" dirty="0"/>
        </a:p>
      </dgm:t>
    </dgm:pt>
    <dgm:pt modelId="{93B728C6-E62F-43D9-8709-6A6DE0C947D9}">
      <dgm:prSet phldrT="[Text]"/>
      <dgm:spPr/>
      <dgm:t>
        <a:bodyPr/>
        <a:lstStyle/>
        <a:p>
          <a:r>
            <a:rPr lang="en-GB" dirty="0" smtClean="0"/>
            <a:t>Transmit model and keep a copy</a:t>
          </a:r>
          <a:endParaRPr lang="en-GB" dirty="0"/>
        </a:p>
      </dgm:t>
    </dgm:pt>
    <dgm:pt modelId="{3D5BB524-6817-4B0D-AB9B-55CDA9C5D704}" type="parTrans" cxnId="{9FED9AA6-4095-45BA-A360-CBFF5954CA88}">
      <dgm:prSet/>
      <dgm:spPr/>
      <dgm:t>
        <a:bodyPr/>
        <a:lstStyle/>
        <a:p>
          <a:endParaRPr lang="en-GB"/>
        </a:p>
      </dgm:t>
    </dgm:pt>
    <dgm:pt modelId="{ECC5A904-9127-4932-A638-085E5ECDD8DA}" type="sibTrans" cxnId="{9FED9AA6-4095-45BA-A360-CBFF5954CA88}">
      <dgm:prSet/>
      <dgm:spPr/>
      <dgm:t>
        <a:bodyPr/>
        <a:lstStyle/>
        <a:p>
          <a:endParaRPr lang="en-GB"/>
        </a:p>
      </dgm:t>
    </dgm:pt>
    <dgm:pt modelId="{BB46D246-7BEE-4141-BF8D-B978CE59DD4E}">
      <dgm:prSet phldrT="[Text]"/>
      <dgm:spPr/>
      <dgm:t>
        <a:bodyPr/>
        <a:lstStyle/>
        <a:p>
          <a:r>
            <a:rPr lang="en-GB" dirty="0" smtClean="0"/>
            <a:t>Update local model and clustering</a:t>
          </a:r>
          <a:endParaRPr lang="en-GB" dirty="0"/>
        </a:p>
      </dgm:t>
    </dgm:pt>
    <dgm:pt modelId="{9EA2CE9A-4B81-442C-8DA5-3ADCCB5934AD}" type="parTrans" cxnId="{E8131D4C-6179-41F7-9CF0-45A837EA0D64}">
      <dgm:prSet/>
      <dgm:spPr/>
      <dgm:t>
        <a:bodyPr/>
        <a:lstStyle/>
        <a:p>
          <a:endParaRPr lang="en-GB"/>
        </a:p>
      </dgm:t>
    </dgm:pt>
    <dgm:pt modelId="{36C904E1-3945-435E-ABF0-AE499A249B05}" type="sibTrans" cxnId="{E8131D4C-6179-41F7-9CF0-45A837EA0D64}">
      <dgm:prSet/>
      <dgm:spPr/>
      <dgm:t>
        <a:bodyPr/>
        <a:lstStyle/>
        <a:p>
          <a:endParaRPr lang="en-GB"/>
        </a:p>
      </dgm:t>
    </dgm:pt>
    <dgm:pt modelId="{C242FDF1-2A5D-4DE4-B5C6-6D3D05164C7C}" type="pres">
      <dgm:prSet presAssocID="{A16CA583-E7BD-4834-A6BC-8047046B5A90}" presName="Name0" presStyleCnt="0">
        <dgm:presLayoutVars>
          <dgm:dir/>
          <dgm:resizeHandles val="exact"/>
        </dgm:presLayoutVars>
      </dgm:prSet>
      <dgm:spPr/>
    </dgm:pt>
    <dgm:pt modelId="{69327AA2-B40F-4DAD-9D3E-DAF7F6702136}" type="pres">
      <dgm:prSet presAssocID="{995F6F3B-4082-4661-94BB-1B7E80E3236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1832786-EA52-46D3-BC5B-A0FBD057173B}" type="pres">
      <dgm:prSet presAssocID="{F6EB8A53-3F62-41D0-A014-1354D9554EF2}" presName="sibTrans" presStyleLbl="sibTrans2D1" presStyleIdx="0" presStyleCnt="5"/>
      <dgm:spPr/>
      <dgm:t>
        <a:bodyPr/>
        <a:lstStyle/>
        <a:p>
          <a:endParaRPr lang="en-GB"/>
        </a:p>
      </dgm:t>
    </dgm:pt>
    <dgm:pt modelId="{8A3D1502-D727-4AC9-A0D2-98FA0BA08BF8}" type="pres">
      <dgm:prSet presAssocID="{F6EB8A53-3F62-41D0-A014-1354D9554EF2}" presName="connectorText" presStyleLbl="sibTrans2D1" presStyleIdx="0" presStyleCnt="5"/>
      <dgm:spPr/>
      <dgm:t>
        <a:bodyPr/>
        <a:lstStyle/>
        <a:p>
          <a:endParaRPr lang="en-GB"/>
        </a:p>
      </dgm:t>
    </dgm:pt>
    <dgm:pt modelId="{CD0C461B-B960-48F1-A426-478C15103275}" type="pres">
      <dgm:prSet presAssocID="{BB46D246-7BEE-4141-BF8D-B978CE59DD4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E3459AF-3F61-4283-8423-8E59FB6E0915}" type="pres">
      <dgm:prSet presAssocID="{36C904E1-3945-435E-ABF0-AE499A249B05}" presName="sibTrans" presStyleLbl="sibTrans2D1" presStyleIdx="1" presStyleCnt="5"/>
      <dgm:spPr/>
      <dgm:t>
        <a:bodyPr/>
        <a:lstStyle/>
        <a:p>
          <a:endParaRPr lang="en-GB"/>
        </a:p>
      </dgm:t>
    </dgm:pt>
    <dgm:pt modelId="{C81FB04D-E1A3-460D-A088-01087A41C9BC}" type="pres">
      <dgm:prSet presAssocID="{36C904E1-3945-435E-ABF0-AE499A249B05}" presName="connectorText" presStyleLbl="sibTrans2D1" presStyleIdx="1" presStyleCnt="5"/>
      <dgm:spPr/>
      <dgm:t>
        <a:bodyPr/>
        <a:lstStyle/>
        <a:p>
          <a:endParaRPr lang="en-GB"/>
        </a:p>
      </dgm:t>
    </dgm:pt>
    <dgm:pt modelId="{79B80FA3-2877-421E-AF48-A7B17B7C830D}" type="pres">
      <dgm:prSet presAssocID="{56A4048E-E9F3-40B8-9789-5CA2E64CC32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3396C51-DEDD-4270-9473-8223584EA728}" type="pres">
      <dgm:prSet presAssocID="{6E950189-3479-4639-820D-BA83D05B1111}" presName="sibTrans" presStyleLbl="sibTrans2D1" presStyleIdx="2" presStyleCnt="5"/>
      <dgm:spPr/>
      <dgm:t>
        <a:bodyPr/>
        <a:lstStyle/>
        <a:p>
          <a:endParaRPr lang="en-GB"/>
        </a:p>
      </dgm:t>
    </dgm:pt>
    <dgm:pt modelId="{FBD5F1DB-412F-48DC-9EA3-7D84A83022BE}" type="pres">
      <dgm:prSet presAssocID="{6E950189-3479-4639-820D-BA83D05B1111}" presName="connectorText" presStyleLbl="sibTrans2D1" presStyleIdx="2" presStyleCnt="5"/>
      <dgm:spPr/>
      <dgm:t>
        <a:bodyPr/>
        <a:lstStyle/>
        <a:p>
          <a:endParaRPr lang="en-GB"/>
        </a:p>
      </dgm:t>
    </dgm:pt>
    <dgm:pt modelId="{300C7EFA-DB50-46A3-85CA-A52D2DA0AD63}" type="pres">
      <dgm:prSet presAssocID="{CD4FAD1E-9CD8-434F-A636-CA188905A8F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EBCC3E-69F8-492D-BC96-4F68310DD2AB}" type="pres">
      <dgm:prSet presAssocID="{6A267BD7-CEC6-4F03-849C-6AC44D21688C}" presName="sibTrans" presStyleLbl="sibTrans2D1" presStyleIdx="3" presStyleCnt="5"/>
      <dgm:spPr/>
      <dgm:t>
        <a:bodyPr/>
        <a:lstStyle/>
        <a:p>
          <a:endParaRPr lang="en-GB"/>
        </a:p>
      </dgm:t>
    </dgm:pt>
    <dgm:pt modelId="{81EED833-C2B3-4AE5-89D5-34FA9E32CF52}" type="pres">
      <dgm:prSet presAssocID="{6A267BD7-CEC6-4F03-849C-6AC44D21688C}" presName="connectorText" presStyleLbl="sibTrans2D1" presStyleIdx="3" presStyleCnt="5"/>
      <dgm:spPr/>
      <dgm:t>
        <a:bodyPr/>
        <a:lstStyle/>
        <a:p>
          <a:endParaRPr lang="en-GB"/>
        </a:p>
      </dgm:t>
    </dgm:pt>
    <dgm:pt modelId="{373BEE32-54FB-4765-B6E1-8F13065A97E8}" type="pres">
      <dgm:prSet presAssocID="{3E2B6BC6-2A7A-4CFD-8AAC-58DDC9F6F0E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9BA424-2887-4F2A-8052-A424B61DA147}" type="pres">
      <dgm:prSet presAssocID="{8D2C8301-07A2-48E4-A23E-0F5778BBA35D}" presName="sibTrans" presStyleLbl="sibTrans2D1" presStyleIdx="4" presStyleCnt="5" custScaleX="164069" custScaleY="164069"/>
      <dgm:spPr/>
      <dgm:t>
        <a:bodyPr/>
        <a:lstStyle/>
        <a:p>
          <a:endParaRPr lang="en-GB"/>
        </a:p>
      </dgm:t>
    </dgm:pt>
    <dgm:pt modelId="{E13D610C-4519-4338-8494-E4B8F4A470B0}" type="pres">
      <dgm:prSet presAssocID="{8D2C8301-07A2-48E4-A23E-0F5778BBA35D}" presName="connectorText" presStyleLbl="sibTrans2D1" presStyleIdx="4" presStyleCnt="5"/>
      <dgm:spPr/>
      <dgm:t>
        <a:bodyPr/>
        <a:lstStyle/>
        <a:p>
          <a:endParaRPr lang="en-GB"/>
        </a:p>
      </dgm:t>
    </dgm:pt>
    <dgm:pt modelId="{598FE30E-1CA9-4F9D-88E4-779C297834DE}" type="pres">
      <dgm:prSet presAssocID="{93B728C6-E62F-43D9-8709-6A6DE0C947D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8131D4C-6179-41F7-9CF0-45A837EA0D64}" srcId="{A16CA583-E7BD-4834-A6BC-8047046B5A90}" destId="{BB46D246-7BEE-4141-BF8D-B978CE59DD4E}" srcOrd="1" destOrd="0" parTransId="{9EA2CE9A-4B81-442C-8DA5-3ADCCB5934AD}" sibTransId="{36C904E1-3945-435E-ABF0-AE499A249B05}"/>
    <dgm:cxn modelId="{41C4748D-3139-4F50-BC7E-00576C9DBD80}" type="presOf" srcId="{36C904E1-3945-435E-ABF0-AE499A249B05}" destId="{EE3459AF-3F61-4283-8423-8E59FB6E0915}" srcOrd="0" destOrd="0" presId="urn:microsoft.com/office/officeart/2005/8/layout/process1"/>
    <dgm:cxn modelId="{F7DBAAEF-42AF-4482-9A53-D57E65761F98}" srcId="{A16CA583-E7BD-4834-A6BC-8047046B5A90}" destId="{56A4048E-E9F3-40B8-9789-5CA2E64CC322}" srcOrd="2" destOrd="0" parTransId="{E1A7B1BA-7182-4BA9-97E8-FA537BAC26DC}" sibTransId="{6E950189-3479-4639-820D-BA83D05B1111}"/>
    <dgm:cxn modelId="{93CD711A-6BCA-45F9-8778-04FFF680B5A9}" srcId="{A16CA583-E7BD-4834-A6BC-8047046B5A90}" destId="{995F6F3B-4082-4661-94BB-1B7E80E32361}" srcOrd="0" destOrd="0" parTransId="{A012C31C-2E06-4B66-A962-9A9B9B659794}" sibTransId="{F6EB8A53-3F62-41D0-A014-1354D9554EF2}"/>
    <dgm:cxn modelId="{E6425B00-F091-4ABC-8F53-E5C7B223C1CE}" srcId="{A16CA583-E7BD-4834-A6BC-8047046B5A90}" destId="{3E2B6BC6-2A7A-4CFD-8AAC-58DDC9F6F0E2}" srcOrd="4" destOrd="0" parTransId="{D8E9F289-8B2E-4A69-9E62-2E74FC67BA1D}" sibTransId="{8D2C8301-07A2-48E4-A23E-0F5778BBA35D}"/>
    <dgm:cxn modelId="{7CA71318-0420-49CB-9BFC-963045BA0E88}" type="presOf" srcId="{6A267BD7-CEC6-4F03-849C-6AC44D21688C}" destId="{BDEBCC3E-69F8-492D-BC96-4F68310DD2AB}" srcOrd="0" destOrd="0" presId="urn:microsoft.com/office/officeart/2005/8/layout/process1"/>
    <dgm:cxn modelId="{CEA85CDC-DF51-4AC2-8804-D7A67B36752E}" type="presOf" srcId="{F6EB8A53-3F62-41D0-A014-1354D9554EF2}" destId="{91832786-EA52-46D3-BC5B-A0FBD057173B}" srcOrd="0" destOrd="0" presId="urn:microsoft.com/office/officeart/2005/8/layout/process1"/>
    <dgm:cxn modelId="{9FED9AA6-4095-45BA-A360-CBFF5954CA88}" srcId="{A16CA583-E7BD-4834-A6BC-8047046B5A90}" destId="{93B728C6-E62F-43D9-8709-6A6DE0C947D9}" srcOrd="5" destOrd="0" parTransId="{3D5BB524-6817-4B0D-AB9B-55CDA9C5D704}" sibTransId="{ECC5A904-9127-4932-A638-085E5ECDD8DA}"/>
    <dgm:cxn modelId="{E81BE61A-1FAC-4719-B616-5EE225613D5F}" type="presOf" srcId="{56A4048E-E9F3-40B8-9789-5CA2E64CC322}" destId="{79B80FA3-2877-421E-AF48-A7B17B7C830D}" srcOrd="0" destOrd="0" presId="urn:microsoft.com/office/officeart/2005/8/layout/process1"/>
    <dgm:cxn modelId="{02948357-2E0F-4CF2-8EE4-8237244FBC84}" type="presOf" srcId="{93B728C6-E62F-43D9-8709-6A6DE0C947D9}" destId="{598FE30E-1CA9-4F9D-88E4-779C297834DE}" srcOrd="0" destOrd="0" presId="urn:microsoft.com/office/officeart/2005/8/layout/process1"/>
    <dgm:cxn modelId="{88640067-C4E4-4E8B-A9DC-1E2AD4F5071F}" type="presOf" srcId="{CD4FAD1E-9CD8-434F-A636-CA188905A8F3}" destId="{300C7EFA-DB50-46A3-85CA-A52D2DA0AD63}" srcOrd="0" destOrd="0" presId="urn:microsoft.com/office/officeart/2005/8/layout/process1"/>
    <dgm:cxn modelId="{C20F27A9-1D79-4CD4-94D4-8B03EEABFFF4}" type="presOf" srcId="{F6EB8A53-3F62-41D0-A014-1354D9554EF2}" destId="{8A3D1502-D727-4AC9-A0D2-98FA0BA08BF8}" srcOrd="1" destOrd="0" presId="urn:microsoft.com/office/officeart/2005/8/layout/process1"/>
    <dgm:cxn modelId="{A0ED00B8-82CD-49C0-A898-D935C02539D6}" type="presOf" srcId="{995F6F3B-4082-4661-94BB-1B7E80E32361}" destId="{69327AA2-B40F-4DAD-9D3E-DAF7F6702136}" srcOrd="0" destOrd="0" presId="urn:microsoft.com/office/officeart/2005/8/layout/process1"/>
    <dgm:cxn modelId="{C7E5DB43-F7E8-4802-A55C-550F61D9E94A}" type="presOf" srcId="{3E2B6BC6-2A7A-4CFD-8AAC-58DDC9F6F0E2}" destId="{373BEE32-54FB-4765-B6E1-8F13065A97E8}" srcOrd="0" destOrd="0" presId="urn:microsoft.com/office/officeart/2005/8/layout/process1"/>
    <dgm:cxn modelId="{2B9AAAB8-9492-4DB8-8319-0A72E9714263}" type="presOf" srcId="{A16CA583-E7BD-4834-A6BC-8047046B5A90}" destId="{C242FDF1-2A5D-4DE4-B5C6-6D3D05164C7C}" srcOrd="0" destOrd="0" presId="urn:microsoft.com/office/officeart/2005/8/layout/process1"/>
    <dgm:cxn modelId="{789E329D-7794-4105-9289-850B2348A3BB}" type="presOf" srcId="{8D2C8301-07A2-48E4-A23E-0F5778BBA35D}" destId="{E13D610C-4519-4338-8494-E4B8F4A470B0}" srcOrd="1" destOrd="0" presId="urn:microsoft.com/office/officeart/2005/8/layout/process1"/>
    <dgm:cxn modelId="{2675FCF2-6649-4BD7-A456-E430018E6DBD}" srcId="{A16CA583-E7BD-4834-A6BC-8047046B5A90}" destId="{CD4FAD1E-9CD8-434F-A636-CA188905A8F3}" srcOrd="3" destOrd="0" parTransId="{5101B869-DBCF-42E8-B437-E155F522548F}" sibTransId="{6A267BD7-CEC6-4F03-849C-6AC44D21688C}"/>
    <dgm:cxn modelId="{11C011D0-BEA0-4781-9BCA-DF9F1A711E9B}" type="presOf" srcId="{36C904E1-3945-435E-ABF0-AE499A249B05}" destId="{C81FB04D-E1A3-460D-A088-01087A41C9BC}" srcOrd="1" destOrd="0" presId="urn:microsoft.com/office/officeart/2005/8/layout/process1"/>
    <dgm:cxn modelId="{DF942488-AAB1-468A-9D66-6F296B2E3896}" type="presOf" srcId="{6A267BD7-CEC6-4F03-849C-6AC44D21688C}" destId="{81EED833-C2B3-4AE5-89D5-34FA9E32CF52}" srcOrd="1" destOrd="0" presId="urn:microsoft.com/office/officeart/2005/8/layout/process1"/>
    <dgm:cxn modelId="{EDCAA525-27DD-4D72-B1E4-FA4AF2F97E5B}" type="presOf" srcId="{6E950189-3479-4639-820D-BA83D05B1111}" destId="{E3396C51-DEDD-4270-9473-8223584EA728}" srcOrd="0" destOrd="0" presId="urn:microsoft.com/office/officeart/2005/8/layout/process1"/>
    <dgm:cxn modelId="{58750499-A628-49D7-B8F1-7ADD8DBD1A16}" type="presOf" srcId="{BB46D246-7BEE-4141-BF8D-B978CE59DD4E}" destId="{CD0C461B-B960-48F1-A426-478C15103275}" srcOrd="0" destOrd="0" presId="urn:microsoft.com/office/officeart/2005/8/layout/process1"/>
    <dgm:cxn modelId="{97F0574B-83E1-4FD5-968F-2288399681D1}" type="presOf" srcId="{6E950189-3479-4639-820D-BA83D05B1111}" destId="{FBD5F1DB-412F-48DC-9EA3-7D84A83022BE}" srcOrd="1" destOrd="0" presId="urn:microsoft.com/office/officeart/2005/8/layout/process1"/>
    <dgm:cxn modelId="{182BD6BB-2874-4E05-9E5C-1FAE277959AA}" type="presOf" srcId="{8D2C8301-07A2-48E4-A23E-0F5778BBA35D}" destId="{8A9BA424-2887-4F2A-8052-A424B61DA147}" srcOrd="0" destOrd="0" presId="urn:microsoft.com/office/officeart/2005/8/layout/process1"/>
    <dgm:cxn modelId="{CC2C9B10-9D01-4AEB-AA95-58AD4E090663}" type="presParOf" srcId="{C242FDF1-2A5D-4DE4-B5C6-6D3D05164C7C}" destId="{69327AA2-B40F-4DAD-9D3E-DAF7F6702136}" srcOrd="0" destOrd="0" presId="urn:microsoft.com/office/officeart/2005/8/layout/process1"/>
    <dgm:cxn modelId="{2E4EA788-3B1F-4EC1-8118-937C7AB6E6C9}" type="presParOf" srcId="{C242FDF1-2A5D-4DE4-B5C6-6D3D05164C7C}" destId="{91832786-EA52-46D3-BC5B-A0FBD057173B}" srcOrd="1" destOrd="0" presId="urn:microsoft.com/office/officeart/2005/8/layout/process1"/>
    <dgm:cxn modelId="{70921B6A-7A5C-4D88-AE37-3A17F8C910D5}" type="presParOf" srcId="{91832786-EA52-46D3-BC5B-A0FBD057173B}" destId="{8A3D1502-D727-4AC9-A0D2-98FA0BA08BF8}" srcOrd="0" destOrd="0" presId="urn:microsoft.com/office/officeart/2005/8/layout/process1"/>
    <dgm:cxn modelId="{0561356A-F6E3-4155-862A-BFBF1E9D0BCD}" type="presParOf" srcId="{C242FDF1-2A5D-4DE4-B5C6-6D3D05164C7C}" destId="{CD0C461B-B960-48F1-A426-478C15103275}" srcOrd="2" destOrd="0" presId="urn:microsoft.com/office/officeart/2005/8/layout/process1"/>
    <dgm:cxn modelId="{31CF8E35-EC18-4578-B505-79ECB2693AAE}" type="presParOf" srcId="{C242FDF1-2A5D-4DE4-B5C6-6D3D05164C7C}" destId="{EE3459AF-3F61-4283-8423-8E59FB6E0915}" srcOrd="3" destOrd="0" presId="urn:microsoft.com/office/officeart/2005/8/layout/process1"/>
    <dgm:cxn modelId="{825F8A37-732E-4E24-B9F1-3584D528E3AD}" type="presParOf" srcId="{EE3459AF-3F61-4283-8423-8E59FB6E0915}" destId="{C81FB04D-E1A3-460D-A088-01087A41C9BC}" srcOrd="0" destOrd="0" presId="urn:microsoft.com/office/officeart/2005/8/layout/process1"/>
    <dgm:cxn modelId="{EF513993-9885-47A5-A616-7085EB271D4B}" type="presParOf" srcId="{C242FDF1-2A5D-4DE4-B5C6-6D3D05164C7C}" destId="{79B80FA3-2877-421E-AF48-A7B17B7C830D}" srcOrd="4" destOrd="0" presId="urn:microsoft.com/office/officeart/2005/8/layout/process1"/>
    <dgm:cxn modelId="{F7B98578-369F-4FE6-8DFA-4F7445245403}" type="presParOf" srcId="{C242FDF1-2A5D-4DE4-B5C6-6D3D05164C7C}" destId="{E3396C51-DEDD-4270-9473-8223584EA728}" srcOrd="5" destOrd="0" presId="urn:microsoft.com/office/officeart/2005/8/layout/process1"/>
    <dgm:cxn modelId="{15815883-CAA0-4D2D-985B-375207D3B08D}" type="presParOf" srcId="{E3396C51-DEDD-4270-9473-8223584EA728}" destId="{FBD5F1DB-412F-48DC-9EA3-7D84A83022BE}" srcOrd="0" destOrd="0" presId="urn:microsoft.com/office/officeart/2005/8/layout/process1"/>
    <dgm:cxn modelId="{D7640F92-58EE-48B5-9FAB-62D8BD254F75}" type="presParOf" srcId="{C242FDF1-2A5D-4DE4-B5C6-6D3D05164C7C}" destId="{300C7EFA-DB50-46A3-85CA-A52D2DA0AD63}" srcOrd="6" destOrd="0" presId="urn:microsoft.com/office/officeart/2005/8/layout/process1"/>
    <dgm:cxn modelId="{546CA42D-660C-4213-AE51-C1FA6FEEB9EA}" type="presParOf" srcId="{C242FDF1-2A5D-4DE4-B5C6-6D3D05164C7C}" destId="{BDEBCC3E-69F8-492D-BC96-4F68310DD2AB}" srcOrd="7" destOrd="0" presId="urn:microsoft.com/office/officeart/2005/8/layout/process1"/>
    <dgm:cxn modelId="{81123B7A-BC13-4AC1-8F09-B9FBF8065875}" type="presParOf" srcId="{BDEBCC3E-69F8-492D-BC96-4F68310DD2AB}" destId="{81EED833-C2B3-4AE5-89D5-34FA9E32CF52}" srcOrd="0" destOrd="0" presId="urn:microsoft.com/office/officeart/2005/8/layout/process1"/>
    <dgm:cxn modelId="{344D209C-BA15-4C48-A3EF-4BAF4645D990}" type="presParOf" srcId="{C242FDF1-2A5D-4DE4-B5C6-6D3D05164C7C}" destId="{373BEE32-54FB-4765-B6E1-8F13065A97E8}" srcOrd="8" destOrd="0" presId="urn:microsoft.com/office/officeart/2005/8/layout/process1"/>
    <dgm:cxn modelId="{E40066A3-B7C3-4059-A8F7-A708815AF83B}" type="presParOf" srcId="{C242FDF1-2A5D-4DE4-B5C6-6D3D05164C7C}" destId="{8A9BA424-2887-4F2A-8052-A424B61DA147}" srcOrd="9" destOrd="0" presId="urn:microsoft.com/office/officeart/2005/8/layout/process1"/>
    <dgm:cxn modelId="{1612B3C8-611E-4D1E-9DA8-32ABC08370C5}" type="presParOf" srcId="{8A9BA424-2887-4F2A-8052-A424B61DA147}" destId="{E13D610C-4519-4338-8494-E4B8F4A470B0}" srcOrd="0" destOrd="0" presId="urn:microsoft.com/office/officeart/2005/8/layout/process1"/>
    <dgm:cxn modelId="{94F7A140-76DC-41B7-B726-770FD3F878BF}" type="presParOf" srcId="{C242FDF1-2A5D-4DE4-B5C6-6D3D05164C7C}" destId="{598FE30E-1CA9-4F9D-88E4-779C297834DE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27AA2-B40F-4DAD-9D3E-DAF7F6702136}">
      <dsp:nvSpPr>
        <dsp:cNvPr id="0" name=""/>
        <dsp:cNvSpPr/>
      </dsp:nvSpPr>
      <dsp:spPr>
        <a:xfrm>
          <a:off x="0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New Data</a:t>
          </a:r>
          <a:endParaRPr lang="en-GB" sz="1200" kern="1200" dirty="0"/>
        </a:p>
      </dsp:txBody>
      <dsp:txXfrm>
        <a:off x="22865" y="910002"/>
        <a:ext cx="1008337" cy="734938"/>
      </dsp:txXfrm>
    </dsp:sp>
    <dsp:sp modelId="{91832786-EA52-46D3-BC5B-A0FBD057173B}">
      <dsp:nvSpPr>
        <dsp:cNvPr id="0" name=""/>
        <dsp:cNvSpPr/>
      </dsp:nvSpPr>
      <dsp:spPr>
        <a:xfrm>
          <a:off x="1159473" y="1146767"/>
          <a:ext cx="223462" cy="26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1159473" y="1199049"/>
        <a:ext cx="156423" cy="156844"/>
      </dsp:txXfrm>
    </dsp:sp>
    <dsp:sp modelId="{CD0C461B-B960-48F1-A426-478C15103275}">
      <dsp:nvSpPr>
        <dsp:cNvPr id="0" name=""/>
        <dsp:cNvSpPr/>
      </dsp:nvSpPr>
      <dsp:spPr>
        <a:xfrm>
          <a:off x="1475693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Update local model and clustering</a:t>
          </a:r>
          <a:endParaRPr lang="en-GB" sz="1200" kern="1200" dirty="0"/>
        </a:p>
      </dsp:txBody>
      <dsp:txXfrm>
        <a:off x="1498558" y="910002"/>
        <a:ext cx="1008337" cy="734938"/>
      </dsp:txXfrm>
    </dsp:sp>
    <dsp:sp modelId="{EE3459AF-3F61-4283-8423-8E59FB6E0915}">
      <dsp:nvSpPr>
        <dsp:cNvPr id="0" name=""/>
        <dsp:cNvSpPr/>
      </dsp:nvSpPr>
      <dsp:spPr>
        <a:xfrm>
          <a:off x="2635167" y="1146767"/>
          <a:ext cx="223462" cy="26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635167" y="1199049"/>
        <a:ext cx="156423" cy="156844"/>
      </dsp:txXfrm>
    </dsp:sp>
    <dsp:sp modelId="{79B80FA3-2877-421E-AF48-A7B17B7C830D}">
      <dsp:nvSpPr>
        <dsp:cNvPr id="0" name=""/>
        <dsp:cNvSpPr/>
      </dsp:nvSpPr>
      <dsp:spPr>
        <a:xfrm>
          <a:off x="2951387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E = local error</a:t>
          </a:r>
          <a:endParaRPr lang="en-GB" sz="1200" kern="1200" dirty="0"/>
        </a:p>
      </dsp:txBody>
      <dsp:txXfrm>
        <a:off x="2974252" y="910002"/>
        <a:ext cx="1008337" cy="734938"/>
      </dsp:txXfrm>
    </dsp:sp>
    <dsp:sp modelId="{E3396C51-DEDD-4270-9473-8223584EA728}">
      <dsp:nvSpPr>
        <dsp:cNvPr id="0" name=""/>
        <dsp:cNvSpPr/>
      </dsp:nvSpPr>
      <dsp:spPr>
        <a:xfrm>
          <a:off x="4110861" y="1146767"/>
          <a:ext cx="223462" cy="26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110861" y="1199049"/>
        <a:ext cx="156423" cy="156844"/>
      </dsp:txXfrm>
    </dsp:sp>
    <dsp:sp modelId="{300C7EFA-DB50-46A3-85CA-A52D2DA0AD63}">
      <dsp:nvSpPr>
        <dsp:cNvPr id="0" name=""/>
        <dsp:cNvSpPr/>
      </dsp:nvSpPr>
      <dsp:spPr>
        <a:xfrm>
          <a:off x="4427081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E’ = Calculate concentrator error</a:t>
          </a:r>
          <a:endParaRPr lang="en-GB" sz="1200" kern="1200" dirty="0"/>
        </a:p>
      </dsp:txBody>
      <dsp:txXfrm>
        <a:off x="4449946" y="910002"/>
        <a:ext cx="1008337" cy="734938"/>
      </dsp:txXfrm>
    </dsp:sp>
    <dsp:sp modelId="{BDEBCC3E-69F8-492D-BC96-4F68310DD2AB}">
      <dsp:nvSpPr>
        <dsp:cNvPr id="0" name=""/>
        <dsp:cNvSpPr/>
      </dsp:nvSpPr>
      <dsp:spPr>
        <a:xfrm>
          <a:off x="5586555" y="1146767"/>
          <a:ext cx="223462" cy="26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5586555" y="1199049"/>
        <a:ext cx="156423" cy="156844"/>
      </dsp:txXfrm>
    </dsp:sp>
    <dsp:sp modelId="{373BEE32-54FB-4765-B6E1-8F13065A97E8}">
      <dsp:nvSpPr>
        <dsp:cNvPr id="0" name=""/>
        <dsp:cNvSpPr/>
      </dsp:nvSpPr>
      <dsp:spPr>
        <a:xfrm>
          <a:off x="5902775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E-E’ &gt; THETA ?</a:t>
          </a:r>
          <a:endParaRPr lang="en-GB" sz="1200" kern="1200" dirty="0"/>
        </a:p>
      </dsp:txBody>
      <dsp:txXfrm>
        <a:off x="5925640" y="910002"/>
        <a:ext cx="1008337" cy="734938"/>
      </dsp:txXfrm>
    </dsp:sp>
    <dsp:sp modelId="{8A9BA424-2887-4F2A-8052-A424B61DA147}">
      <dsp:nvSpPr>
        <dsp:cNvPr id="0" name=""/>
        <dsp:cNvSpPr/>
      </dsp:nvSpPr>
      <dsp:spPr>
        <a:xfrm>
          <a:off x="6990664" y="1063026"/>
          <a:ext cx="366632" cy="4288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dirty="0" smtClean="0"/>
            <a:t>Yes</a:t>
          </a:r>
          <a:endParaRPr lang="en-GB" sz="1000" b="1" kern="1200" dirty="0"/>
        </a:p>
      </dsp:txBody>
      <dsp:txXfrm>
        <a:off x="6990664" y="1148804"/>
        <a:ext cx="256642" cy="257334"/>
      </dsp:txXfrm>
    </dsp:sp>
    <dsp:sp modelId="{598FE30E-1CA9-4F9D-88E4-779C297834DE}">
      <dsp:nvSpPr>
        <dsp:cNvPr id="0" name=""/>
        <dsp:cNvSpPr/>
      </dsp:nvSpPr>
      <dsp:spPr>
        <a:xfrm>
          <a:off x="7378469" y="887137"/>
          <a:ext cx="1054067" cy="78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Transmit model and keep a copy</a:t>
          </a:r>
          <a:endParaRPr lang="en-GB" sz="1200" kern="1200" dirty="0"/>
        </a:p>
      </dsp:txBody>
      <dsp:txXfrm>
        <a:off x="7401334" y="910002"/>
        <a:ext cx="1008337" cy="734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8956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1035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have 2 contributions in Network Efficiency and Ensemble Learning.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94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In</a:t>
            </a:r>
            <a:r>
              <a:rPr lang="en-GB" baseline="0" dirty="0" smtClean="0"/>
              <a:t> our system we have a stream of data, thus</a:t>
            </a:r>
            <a:r>
              <a:rPr lang="en-GB" baseline="0" dirty="0" smtClean="0"/>
              <a:t>, to extract knowledge </a:t>
            </a:r>
            <a:r>
              <a:rPr lang="en-GB" baseline="0" dirty="0" smtClean="0"/>
              <a:t>we use an online algorithm called online stochastic gradient descent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The 3D graph on the right shows the Beijing Air Quality data. Z-Axis – air pollutants diameter 2.5, X-Axis – air pollutants diameter 1.0 and Y-Axis NO2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When new data arrives we update the weights of the function displayed.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The black line is the function that the system learnt from the 3D data points.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477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This is the algorithm</a:t>
            </a:r>
            <a:r>
              <a:rPr lang="en-GB" baseline="0" dirty="0" smtClean="0"/>
              <a:t> which determines the network efficiency.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When</a:t>
            </a:r>
            <a:r>
              <a:rPr lang="en-GB" baseline="0" dirty="0" smtClean="0"/>
              <a:t> new data is read, we first update the local model using online stochastic gradient descent.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Then the cluster, using </a:t>
            </a:r>
            <a:r>
              <a:rPr lang="en-GB" baseline="0" dirty="0" err="1" smtClean="0"/>
              <a:t>kmeans</a:t>
            </a:r>
            <a:r>
              <a:rPr lang="en-GB" baseline="0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Afterwards we calculate the local error and concentrator error (since we store a copy)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Then we only send the new model if the difference in error is larger than a predefined THETA.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51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Along</a:t>
            </a:r>
            <a:r>
              <a:rPr lang="en-GB" baseline="0" dirty="0" smtClean="0"/>
              <a:t> with the regression model we transmit data </a:t>
            </a:r>
            <a:r>
              <a:rPr lang="en-GB" baseline="0" dirty="0" smtClean="0"/>
              <a:t>representatives.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An </a:t>
            </a:r>
            <a:r>
              <a:rPr lang="en-GB" baseline="0" dirty="0" smtClean="0"/>
              <a:t>error associated with each representative, and the number of times it is used.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aseline="0" dirty="0" smtClean="0"/>
              <a:t>This would help the concentrator choose the ideal functions to use when a query arrives.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338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This is the function used to calculate the weight at the concentrator.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921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I</a:t>
            </a:r>
            <a:r>
              <a:rPr lang="en-GB" baseline="0" dirty="0" smtClean="0"/>
              <a:t> will now explain our findings.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632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This graph shows the THETA vs</a:t>
            </a:r>
            <a:r>
              <a:rPr lang="en-GB" baseline="0" dirty="0" smtClean="0"/>
              <a:t> Messages Sent. Example at THETA 0 -100% of the messages are sent and at THETA 0.5 – 10% of the messages are sent.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103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THETA represents</a:t>
            </a:r>
            <a:r>
              <a:rPr lang="en-GB" baseline="0" dirty="0" smtClean="0"/>
              <a:t> how strict the system is towards updating the model at the concentrator. As one can see the large THETA is the larger the error.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22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Joining</a:t>
            </a:r>
            <a:r>
              <a:rPr lang="en-GB" baseline="0" dirty="0" smtClean="0"/>
              <a:t> the 2 graphs together by removing THETA we can see the relationship between messages sent and difference in error. An interesting thing is for example sending just 60% of messages has barely any effect on the overall error. Meaning that 40% of the messages had no new knowledge.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858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The next 2 slides now show the query accuracy at the concentrator using</a:t>
            </a:r>
            <a:r>
              <a:rPr lang="en-GB" baseline="0" dirty="0" smtClean="0"/>
              <a:t> different algorithms at different THETA.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Baseline is the naïve model which transmits all the raw data.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Ideal is using the knowledge from only the right sensor. ( we know it since it is a test scenario)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Average is the one where we average all the functions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Distance is the one which uses only the closest functions depending on KNN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Reliability is the one which uses the functions with highest weight depending on KNN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From the 3D plot we can see that we should try to approach the Baseline. The average solution provides better results than the ideal suggesting there is a subset of functions better than the average.  At higher KNN the Reliability algorithm provides better results than the average.</a:t>
            </a: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272794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I’ll start of by explaining what the internet of things</a:t>
            </a:r>
            <a:r>
              <a:rPr lang="en-GB" baseline="0" dirty="0" smtClean="0"/>
              <a:t> is ..</a:t>
            </a: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8527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We can see the same things at</a:t>
            </a:r>
            <a:r>
              <a:rPr lang="en-GB" baseline="0" dirty="0" smtClean="0"/>
              <a:t> a higher THETA.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17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74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Now .. to conclude,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235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mtClean="0"/>
              <a:t>We </a:t>
            </a:r>
            <a:r>
              <a:rPr lang="en-GB" baseline="0" dirty="0" smtClean="0"/>
              <a:t>have a system that simulates an </a:t>
            </a:r>
            <a:r>
              <a:rPr lang="en-GB" baseline="0" dirty="0" err="1" smtClean="0"/>
              <a:t>IoT</a:t>
            </a:r>
            <a:r>
              <a:rPr lang="en-GB" baseline="0" dirty="0" smtClean="0"/>
              <a:t> environment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Extracts and knowledge from raw data using statistical learning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Evaluates how useful the new knowledge is.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And only transmits it if it is useful.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Intelligently quantizes the input space.. Based on distance, error, usage.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58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Well …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The</a:t>
            </a:r>
            <a:r>
              <a:rPr lang="en-GB" baseline="0" dirty="0" smtClean="0"/>
              <a:t> idea is that everyday objects are connected to the internet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This is only possible due to processing chips becoming smaller.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This includes sensors capable of gathering information about their surroundings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Such networks can be made up of a large amount of devices in different locations.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Data is continuously read and transmitted to a central place/ concentrator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39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Let’s take a look at an</a:t>
            </a:r>
            <a:r>
              <a:rPr lang="en-GB" baseline="0" dirty="0" smtClean="0"/>
              <a:t> existing real life scenario</a:t>
            </a: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5511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These</a:t>
            </a:r>
            <a:r>
              <a:rPr lang="en-GB" baseline="0" dirty="0" smtClean="0"/>
              <a:t> are existing stations in different location across Beijing. 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They continuously gather data about the weather/ temperature/ pollutants / NO2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In our evaluation we used the full data set made up of 36 sensors.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88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So, what is</a:t>
            </a:r>
            <a:r>
              <a:rPr lang="en-GB" baseline="0" dirty="0" smtClean="0"/>
              <a:t> exactly the problem we are tackling</a:t>
            </a: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43450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Imagine thousands of sensors continuously</a:t>
            </a:r>
            <a:r>
              <a:rPr lang="en-GB" baseline="0" dirty="0" smtClean="0"/>
              <a:t> transmitting information about their environment.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This leads to massive costs. Including; power costs, data transmission, storage</a:t>
            </a:r>
          </a:p>
          <a:p>
            <a:pPr>
              <a:spcBef>
                <a:spcPts val="0"/>
              </a:spcBef>
              <a:buNone/>
            </a:pPr>
            <a:r>
              <a:rPr lang="en-GB" baseline="0" dirty="0" smtClean="0"/>
              <a:t>Another issue is that the information transmitted needs to be accessible in real time from the concentrator.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755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Next, we will look at our aims.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8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Develop </a:t>
            </a:r>
            <a:r>
              <a:rPr lang="en-US" dirty="0" smtClean="0"/>
              <a:t>a system capable of simulating an </a:t>
            </a:r>
            <a:r>
              <a:rPr lang="en-US" dirty="0" err="1" smtClean="0"/>
              <a:t>IoT</a:t>
            </a:r>
            <a:r>
              <a:rPr lang="en-US" dirty="0" smtClean="0"/>
              <a:t>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each sensor, using statistical learning we want to extract knowledge from raw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this knowledge we want to improve network efficiency.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</a:t>
            </a:r>
            <a:r>
              <a:rPr lang="en-US" baseline="0" dirty="0" smtClean="0"/>
              <a:t> ensemble learning we would like to minimize the error at the concentrator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Compare the naïve system and our system.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80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50825" y="1114424"/>
            <a:ext cx="8642349" cy="37615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Pillarbox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Laven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Fores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This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University Blu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Slat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aven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baseline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5_Custom Layout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Fores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urgun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Rus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University Blu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Heath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This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Cobal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67A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Pillarbox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349" cy="3401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rgbClr val="FFFFFE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349" cy="792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spcBef>
                <a:spcPts val="0"/>
              </a:spcBef>
              <a:defRPr sz="2800" b="1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800" b="1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250825" y="1114424"/>
            <a:ext cx="8642349" cy="37615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160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Half image Whi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Rus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Sla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Heath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Burgun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Cobal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00562" y="0"/>
            <a:ext cx="4643437" cy="5143499"/>
          </a:xfrm>
          <a:prstGeom prst="rect">
            <a:avLst/>
          </a:prstGeom>
          <a:solidFill>
            <a:srgbClr val="0069A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04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432" cy="3096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1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24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2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320"/>
              </a:spcBef>
              <a:spcAft>
                <a:spcPts val="0"/>
              </a:spcAft>
              <a:buClr>
                <a:srgbClr val="00213B"/>
              </a:buClr>
              <a:buFont typeface="Calibri"/>
              <a:buNone/>
              <a:defRPr sz="1600" b="0" i="0" u="none" strike="noStrike" cap="none" baseline="0">
                <a:solidFill>
                  <a:srgbClr val="00213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b="1" i="0" u="none" strike="noStrike" cap="none" baseline="0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483F6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 sz="2800" b="1" i="0" u="none" strike="noStrike" cap="none" baseline="0">
                <a:solidFill>
                  <a:srgbClr val="00213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95263"/>
            <a:ext cx="1838325" cy="814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546544" y="1286669"/>
            <a:ext cx="7110032" cy="15827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MSc Project</a:t>
            </a:r>
            <a:r>
              <a:rPr lang="en-US" sz="4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Statistical Learning and Knowledge</a:t>
            </a:r>
            <a:r>
              <a:rPr lang="en-US" sz="15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Diffusion in </a:t>
            </a:r>
            <a:r>
              <a:rPr lang="en-US" sz="15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</a:t>
            </a:r>
            <a: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Christos </a:t>
            </a:r>
            <a:r>
              <a:rPr lang="en-US" sz="1400" b="1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Anagnostopoulos</a:t>
            </a:r>
            <a:endParaRPr lang="en-US" sz="14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546544" y="2916714"/>
            <a:ext cx="5616102" cy="1008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Kurt 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Portelli – 2222148p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588" y="4156075"/>
            <a:ext cx="1835150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064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Network Efficiency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Ensemble Learning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Contributions</a:t>
            </a:r>
            <a:endParaRPr lang="en-GB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3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6"/>
    </mc:Choice>
    <mc:Fallback>
      <p:transition spd="slow" advTm="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/>
              <a:t>Online Stochastic Gradient Descent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50" y="941224"/>
            <a:ext cx="4968949" cy="4168147"/>
          </a:xfrm>
          <a:prstGeom prst="rect">
            <a:avLst/>
          </a:prstGeom>
        </p:spPr>
      </p:pic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50825" y="1059493"/>
            <a:ext cx="4136877" cy="19724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Builds a relationship between the values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Creates the notion of knowledge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Measurable error in knowledge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1" y="3643907"/>
            <a:ext cx="3261643" cy="42675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/>
              <a:t>Network Efficiency - Theta</a:t>
            </a:r>
            <a:endParaRPr lang="en-US" sz="40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35243947"/>
              </p:ext>
            </p:extLst>
          </p:nvPr>
        </p:nvGraphicFramePr>
        <p:xfrm>
          <a:off x="355756" y="1381913"/>
          <a:ext cx="8432537" cy="255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Freeform 11"/>
          <p:cNvSpPr/>
          <p:nvPr/>
        </p:nvSpPr>
        <p:spPr>
          <a:xfrm rot="10800000">
            <a:off x="838773" y="3086959"/>
            <a:ext cx="5940163" cy="385010"/>
          </a:xfrm>
          <a:custGeom>
            <a:avLst/>
            <a:gdLst>
              <a:gd name="connsiteX0" fmla="*/ 165004 w 5940163"/>
              <a:gd name="connsiteY0" fmla="*/ 385010 h 385010"/>
              <a:gd name="connsiteX1" fmla="*/ 0 w 5940163"/>
              <a:gd name="connsiteY1" fmla="*/ 385010 h 385010"/>
              <a:gd name="connsiteX2" fmla="*/ 0 w 5940163"/>
              <a:gd name="connsiteY2" fmla="*/ 226881 h 385010"/>
              <a:gd name="connsiteX3" fmla="*/ 0 w 5940163"/>
              <a:gd name="connsiteY3" fmla="*/ 48126 h 385010"/>
              <a:gd name="connsiteX4" fmla="*/ 165004 w 5940163"/>
              <a:gd name="connsiteY4" fmla="*/ 48126 h 385010"/>
              <a:gd name="connsiteX5" fmla="*/ 5802660 w 5940163"/>
              <a:gd name="connsiteY5" fmla="*/ 48126 h 385010"/>
              <a:gd name="connsiteX6" fmla="*/ 5802660 w 5940163"/>
              <a:gd name="connsiteY6" fmla="*/ 0 h 385010"/>
              <a:gd name="connsiteX7" fmla="*/ 5940163 w 5940163"/>
              <a:gd name="connsiteY7" fmla="*/ 137504 h 385010"/>
              <a:gd name="connsiteX8" fmla="*/ 5802660 w 5940163"/>
              <a:gd name="connsiteY8" fmla="*/ 275007 h 385010"/>
              <a:gd name="connsiteX9" fmla="*/ 5802660 w 5940163"/>
              <a:gd name="connsiteY9" fmla="*/ 226881 h 385010"/>
              <a:gd name="connsiteX10" fmla="*/ 165004 w 5940163"/>
              <a:gd name="connsiteY10" fmla="*/ 226881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0163" h="385010">
                <a:moveTo>
                  <a:pt x="165004" y="385010"/>
                </a:moveTo>
                <a:lnTo>
                  <a:pt x="0" y="385010"/>
                </a:lnTo>
                <a:lnTo>
                  <a:pt x="0" y="226881"/>
                </a:lnTo>
                <a:lnTo>
                  <a:pt x="0" y="48126"/>
                </a:lnTo>
                <a:lnTo>
                  <a:pt x="165004" y="48126"/>
                </a:lnTo>
                <a:lnTo>
                  <a:pt x="5802660" y="48126"/>
                </a:lnTo>
                <a:lnTo>
                  <a:pt x="5802660" y="0"/>
                </a:lnTo>
                <a:lnTo>
                  <a:pt x="5940163" y="137504"/>
                </a:lnTo>
                <a:lnTo>
                  <a:pt x="5802660" y="275007"/>
                </a:lnTo>
                <a:lnTo>
                  <a:pt x="5802660" y="226881"/>
                </a:lnTo>
                <a:lnTo>
                  <a:pt x="165004" y="22688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547597" y="3184818"/>
            <a:ext cx="52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No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650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/>
              <a:t>Ensemble Learning</a:t>
            </a:r>
            <a:endParaRPr lang="en-US" sz="4000" dirty="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50825" y="1059493"/>
            <a:ext cx="2678245" cy="305187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Each sensor transmits data representatives</a:t>
            </a:r>
          </a:p>
          <a:p>
            <a:pPr marL="5715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Concentrator stores all </a:t>
            </a:r>
            <a:r>
              <a:rPr lang="en-US" dirty="0"/>
              <a:t>data representatives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086" r="5022" b="2022"/>
          <a:stretch/>
        </p:blipFill>
        <p:spPr>
          <a:xfrm>
            <a:off x="2929071" y="1059492"/>
            <a:ext cx="6111801" cy="38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273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/>
              <a:t>Reliability Function</a:t>
            </a:r>
            <a:endParaRPr lang="en-US" sz="4000" dirty="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50824" y="1059492"/>
            <a:ext cx="8466913" cy="14568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With each cluster we associate an </a:t>
            </a:r>
            <a:r>
              <a:rPr lang="en-US" i="1" dirty="0" smtClean="0"/>
              <a:t>error</a:t>
            </a:r>
            <a:r>
              <a:rPr lang="en-US" dirty="0" smtClean="0"/>
              <a:t> and </a:t>
            </a:r>
            <a:r>
              <a:rPr lang="en-US" i="1" dirty="0" smtClean="0"/>
              <a:t>number of times used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/>
          <a:stretch/>
        </p:blipFill>
        <p:spPr>
          <a:xfrm>
            <a:off x="880415" y="2811694"/>
            <a:ext cx="2124964" cy="17945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97" y="1851491"/>
            <a:ext cx="5258256" cy="960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81" y="4601080"/>
            <a:ext cx="1311832" cy="300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75667" y="2811694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Note: all values are normalized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1831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300" cy="115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1"/>
          </p:nvPr>
        </p:nvSpPr>
        <p:spPr>
          <a:xfrm>
            <a:off x="4932039" y="1707653"/>
            <a:ext cx="3888300" cy="309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Network efficiency study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Query accuracy 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900" dirty="0" smtClean="0"/>
              <a:t>Theta vs Messages sent %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"/>
          <a:stretch/>
        </p:blipFill>
        <p:spPr>
          <a:xfrm>
            <a:off x="931613" y="1059492"/>
            <a:ext cx="7280824" cy="36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8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900" dirty="0" smtClean="0"/>
              <a:t>Theta vs Difference Error</a:t>
            </a:r>
            <a:endParaRPr lang="en-US" sz="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"/>
          <a:stretch/>
        </p:blipFill>
        <p:spPr>
          <a:xfrm>
            <a:off x="855986" y="1059492"/>
            <a:ext cx="7432078" cy="380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881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"/>
          <a:stretch/>
        </p:blipFill>
        <p:spPr>
          <a:xfrm>
            <a:off x="931587" y="1059580"/>
            <a:ext cx="7280824" cy="37039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00" dirty="0" smtClean="0"/>
              <a:t>Messages Sent % vs Difference Error</a:t>
            </a:r>
            <a:endParaRPr lang="en-GB" sz="3900" dirty="0"/>
          </a:p>
        </p:txBody>
      </p:sp>
    </p:spTree>
    <p:extLst>
      <p:ext uri="{BB962C8B-B14F-4D97-AF65-F5344CB8AC3E}">
        <p14:creationId xmlns:p14="http://schemas.microsoft.com/office/powerpoint/2010/main" val="28557142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00" dirty="0" smtClean="0"/>
              <a:t>Query Accuracy – Theta 0.001</a:t>
            </a:r>
            <a:endParaRPr lang="en-GB" sz="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1" y="1059580"/>
            <a:ext cx="7846116" cy="3842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6805" y="4748120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84.7% messages sent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9606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52267"/>
      </p:ext>
    </p:extLst>
  </p:cSld>
  <p:clrMapOvr>
    <a:masterClrMapping/>
  </p:clrMapOvr>
  <p:transition spd="slow" advTm="432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00" dirty="0" smtClean="0"/>
              <a:t>Query Accuracy – Theta 0.1</a:t>
            </a:r>
            <a:endParaRPr lang="en-GB" sz="3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5" y="1059580"/>
            <a:ext cx="7891827" cy="3842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6805" y="4748120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26.7% messages sent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1101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300" cy="115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Demo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300" cy="115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Conclusion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Conclusion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250825" y="1114425"/>
            <a:ext cx="8642400" cy="312839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We have a system that: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Simulates an </a:t>
            </a:r>
            <a:r>
              <a:rPr lang="en-US" dirty="0" err="1" smtClean="0"/>
              <a:t>IoT</a:t>
            </a:r>
            <a:r>
              <a:rPr lang="en-US" dirty="0" smtClean="0"/>
              <a:t> environment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Extracts knowledge from raw data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Decides it is worth it to transmit the new knowledge.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Intelligently Quantizes the input space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80" y="1059492"/>
            <a:ext cx="4784520" cy="3150870"/>
          </a:xfrm>
          <a:prstGeom prst="rect">
            <a:avLst/>
          </a:prstGeom>
        </p:spPr>
      </p:pic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50824" y="1157028"/>
            <a:ext cx="4467480" cy="315087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Everything is connected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Small chips/sensors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Computational capabilities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Make up large Sensor Networks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Generates massive amounts of data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35520"/>
      </p:ext>
    </p:extLst>
  </p:cSld>
  <p:clrMapOvr>
    <a:masterClrMapping/>
  </p:clrMapOvr>
  <p:transition spd="slow" advTm="2553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464" x="6534150" y="1476375"/>
          <p14:tracePt t="22489" x="0" y="0"/>
        </p14:tracePtLst>
        <p14:tracePtLst>
          <p14:tracePt t="22970" x="6538913" y="1414463"/>
          <p14:tracePt t="22985" x="6538913" y="1419225"/>
          <p14:tracePt t="22990" x="6538913" y="1423988"/>
          <p14:tracePt t="22995" x="6538913" y="1428750"/>
          <p14:tracePt t="23010" x="6538913" y="1447800"/>
          <p14:tracePt t="23028" x="6534150" y="1471613"/>
          <p14:tracePt t="23030" x="6534150" y="1476375"/>
          <p14:tracePt t="23044" x="6534150" y="1490663"/>
          <p14:tracePt t="23061" x="6534150" y="1500188"/>
          <p14:tracePt t="23078" x="6538913" y="1514475"/>
          <p14:tracePt t="23094" x="6548438" y="1524000"/>
          <p14:tracePt t="23110" x="6553200" y="1524000"/>
          <p14:tracePt t="23127" x="6557963" y="1528763"/>
          <p14:tracePt t="23144" x="6567488" y="1524000"/>
          <p14:tracePt t="23160" x="6581775" y="1514475"/>
          <p14:tracePt t="23177" x="6596063" y="1504950"/>
          <p14:tracePt t="23194" x="6600825" y="1495425"/>
          <p14:tracePt t="23195" x="6600825" y="1490663"/>
          <p14:tracePt t="23210" x="6600825" y="1471613"/>
          <p14:tracePt t="23227" x="6596063" y="1452563"/>
          <p14:tracePt t="23229" x="6591300" y="1447800"/>
          <p14:tracePt t="23244" x="6572250" y="1423988"/>
          <p14:tracePt t="23260" x="6553200" y="1409700"/>
          <p14:tracePt t="23262" x="6548438" y="1409700"/>
          <p14:tracePt t="23277" x="6529388" y="1400175"/>
          <p14:tracePt t="23294" x="6519863" y="1400175"/>
          <p14:tracePt t="23310" x="6519863" y="1409700"/>
          <p14:tracePt t="23327" x="6529388" y="1433513"/>
          <p14:tracePt t="23344" x="6553200" y="1476375"/>
          <p14:tracePt t="23361" x="6581775" y="1519238"/>
          <p14:tracePt t="23377" x="6600825" y="1538288"/>
          <p14:tracePt t="23394" x="6624638" y="1547813"/>
          <p14:tracePt t="23410" x="6638925" y="1552575"/>
          <p14:tracePt t="23427" x="6648450" y="1552575"/>
          <p14:tracePt t="23445" x="6653213" y="1538288"/>
          <p14:tracePt t="23446" x="6653213" y="1533525"/>
          <p14:tracePt t="23461" x="6648450" y="1519238"/>
          <p14:tracePt t="23477" x="6629400" y="1485900"/>
          <p14:tracePt t="23494" x="6572250" y="1433513"/>
          <p14:tracePt t="23511" x="6505575" y="1395413"/>
          <p14:tracePt t="23512" x="6491288" y="1390650"/>
          <p14:tracePt t="23527" x="6448425" y="1371600"/>
          <p14:tracePt t="23544" x="6429375" y="1362075"/>
          <p14:tracePt t="23546" x="6424613" y="1362075"/>
          <p14:tracePt t="23567" x="6424613" y="1366838"/>
          <p14:tracePt t="23577" x="6424613" y="1376363"/>
          <p14:tracePt t="23594" x="6429375" y="1400175"/>
          <p14:tracePt t="23610" x="6438900" y="1433513"/>
          <p14:tracePt t="23627" x="6453188" y="1466850"/>
          <p14:tracePt t="23643" x="6462713" y="1481138"/>
          <p14:tracePt t="2364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Real-Life scenario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2146"/>
      </p:ext>
    </p:extLst>
  </p:cSld>
  <p:clrMapOvr>
    <a:masterClrMapping/>
  </p:clrMapOvr>
  <p:transition spd="slow" advTm="367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Air Pollution in Beijing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70" y="1059492"/>
            <a:ext cx="5787310" cy="408400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0069"/>
      </p:ext>
    </p:extLst>
  </p:cSld>
  <p:clrMapOvr>
    <a:masterClrMapping/>
  </p:clrMapOvr>
  <p:transition spd="slow" advTm="2404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4932039" y="483518"/>
            <a:ext cx="3888432" cy="1152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Problem Definition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43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/>
              <a:t>Problem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50825" y="1059492"/>
            <a:ext cx="8642400" cy="37806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</a:pPr>
            <a:r>
              <a:rPr lang="en-US" b="1" dirty="0" smtClean="0"/>
              <a:t>Network: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Large networks of sensors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stream of data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Power consumption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transmission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aggregation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Storage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28600" lvl="0" rtl="0">
              <a:spcBef>
                <a:spcPts val="0"/>
              </a:spcBef>
            </a:pPr>
            <a:r>
              <a:rPr lang="en-US" b="1" dirty="0" smtClean="0"/>
              <a:t>Querying at central node: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Real-time restriction for environment monitoring</a:t>
            </a:r>
            <a:endParaRPr lang="en-US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31" y="1059492"/>
            <a:ext cx="3075108" cy="2454750"/>
          </a:xfrm>
          <a:prstGeom prst="rect">
            <a:avLst/>
          </a:prstGeom>
        </p:spPr>
      </p:pic>
    </p:spTree>
  </p:cSld>
  <p:clrMapOvr>
    <a:masterClrMapping/>
  </p:clrMapOvr>
  <p:transition spd="slow" advTm="2657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4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7"/>
    </mc:Choice>
    <mc:Fallback>
      <p:transition spd="slow" advTm="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50825" y="267493"/>
            <a:ext cx="8642400" cy="79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250825" y="1059492"/>
            <a:ext cx="8642400" cy="2746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 system capable of simulating an </a:t>
            </a:r>
            <a:r>
              <a:rPr lang="en-US" dirty="0" err="1" smtClean="0"/>
              <a:t>IoT</a:t>
            </a:r>
            <a:r>
              <a:rPr lang="en-US" dirty="0" smtClean="0"/>
              <a:t> environment.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each sensor; Extract knowledge from raw data (Using statistical learning)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Leverage this knowledge to improve network efficiency.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Using ensemble learning, minimize the error at the concentrator.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Evaluate the query performance of the naïve approach and our system.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4408"/>
      </p:ext>
    </p:extLst>
  </p:cSld>
  <p:clrMapOvr>
    <a:masterClrMapping/>
  </p:clrMapOvr>
  <p:transition spd="slow" advTm="2425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oG_PowerPoint_16.9pjh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1078</Words>
  <Application>Microsoft Office PowerPoint</Application>
  <PresentationFormat>On-screen Show (16:9)</PresentationFormat>
  <Paragraphs>123</Paragraphs>
  <Slides>23</Slides>
  <Notes>23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Times New Roman</vt:lpstr>
      <vt:lpstr>Merriweather Sans</vt:lpstr>
      <vt:lpstr>Arial</vt:lpstr>
      <vt:lpstr>UoG_PowerPoint_16.9pjh</vt:lpstr>
      <vt:lpstr>MSc Project Distributed Statistical Learning and Knowledge Diffusion in IoT  Supervisor:  Dr. Christos Anagnostopoulos</vt:lpstr>
      <vt:lpstr>Internet of Things (IoT)</vt:lpstr>
      <vt:lpstr>Internet of Things (IoT)</vt:lpstr>
      <vt:lpstr>Real-Life scenario</vt:lpstr>
      <vt:lpstr>Air Pollution in Beijing</vt:lpstr>
      <vt:lpstr>Problem Definition</vt:lpstr>
      <vt:lpstr>Problem</vt:lpstr>
      <vt:lpstr>Aims</vt:lpstr>
      <vt:lpstr>Aims</vt:lpstr>
      <vt:lpstr>Contributions</vt:lpstr>
      <vt:lpstr>Online Stochastic Gradient Descent</vt:lpstr>
      <vt:lpstr>Network Efficiency - Theta</vt:lpstr>
      <vt:lpstr>Ensemble Learning</vt:lpstr>
      <vt:lpstr>Reliability Function</vt:lpstr>
      <vt:lpstr>Findings</vt:lpstr>
      <vt:lpstr>Theta vs Messages sent %</vt:lpstr>
      <vt:lpstr>Theta vs Difference Error</vt:lpstr>
      <vt:lpstr>Messages Sent % vs Difference Error</vt:lpstr>
      <vt:lpstr>Query Accuracy – Theta 0.001</vt:lpstr>
      <vt:lpstr>Query Accuracy – Theta 0.1</vt:lpstr>
      <vt:lpstr>Demo</vt:lpstr>
      <vt:lpstr>Conclusion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Team Project Large-Scale Learning: Query-driven Machine Learning over Distributed Data Supervisor:  Dr. Christos Anagnostopoulos &amp; Dr. Nikos Ntarmos</dc:title>
  <cp:lastModifiedBy>Kurt Portelli</cp:lastModifiedBy>
  <cp:revision>65</cp:revision>
  <dcterms:modified xsi:type="dcterms:W3CDTF">2016-08-31T14:22:47Z</dcterms:modified>
</cp:coreProperties>
</file>